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60" r:id="rId2"/>
    <p:sldId id="378" r:id="rId3"/>
    <p:sldId id="263" r:id="rId4"/>
    <p:sldId id="375" r:id="rId5"/>
    <p:sldId id="264" r:id="rId6"/>
    <p:sldId id="350" r:id="rId7"/>
    <p:sldId id="377" r:id="rId8"/>
    <p:sldId id="385" r:id="rId9"/>
    <p:sldId id="380" r:id="rId10"/>
    <p:sldId id="381" r:id="rId11"/>
    <p:sldId id="382" r:id="rId12"/>
    <p:sldId id="376" r:id="rId13"/>
    <p:sldId id="356" r:id="rId14"/>
    <p:sldId id="379" r:id="rId15"/>
    <p:sldId id="357" r:id="rId16"/>
    <p:sldId id="354" r:id="rId17"/>
    <p:sldId id="383" r:id="rId18"/>
    <p:sldId id="384" r:id="rId19"/>
    <p:sldId id="36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5" autoAdjust="0"/>
    <p:restoredTop sz="76870" autoAdjust="0"/>
  </p:normalViewPr>
  <p:slideViewPr>
    <p:cSldViewPr snapToGrid="0">
      <p:cViewPr varScale="1">
        <p:scale>
          <a:sx n="47" d="100"/>
          <a:sy n="47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B2AB6-8D70-4858-A883-06F29B1B89D5}" type="datetimeFigureOut">
              <a:rPr lang="en-CA" smtClean="0"/>
              <a:t>2015-11-20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19FB8-44E1-414B-B3BA-AC5F07CA363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1953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83ED-DA89-44FE-827B-0B405A62824C}" type="datetimeFigureOut">
              <a:rPr lang="en-CA" smtClean="0"/>
              <a:t>2015-11-20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5477-3653-474B-B1B4-BF4E0AEB22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4608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83ED-DA89-44FE-827B-0B405A62824C}" type="datetimeFigureOut">
              <a:rPr lang="en-CA" smtClean="0"/>
              <a:t>2015-11-20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5477-3653-474B-B1B4-BF4E0AEB22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514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83ED-DA89-44FE-827B-0B405A62824C}" type="datetimeFigureOut">
              <a:rPr lang="en-CA" smtClean="0"/>
              <a:t>2015-11-20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5477-3653-474B-B1B4-BF4E0AEB22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722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83ED-DA89-44FE-827B-0B405A62824C}" type="datetimeFigureOut">
              <a:rPr lang="en-CA" smtClean="0"/>
              <a:t>2015-11-20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5477-3653-474B-B1B4-BF4E0AEB22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0074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83ED-DA89-44FE-827B-0B405A62824C}" type="datetimeFigureOut">
              <a:rPr lang="en-CA" smtClean="0"/>
              <a:t>2015-11-20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5477-3653-474B-B1B4-BF4E0AEB22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102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83ED-DA89-44FE-827B-0B405A62824C}" type="datetimeFigureOut">
              <a:rPr lang="en-CA" smtClean="0"/>
              <a:t>2015-11-20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5477-3653-474B-B1B4-BF4E0AEB22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777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83ED-DA89-44FE-827B-0B405A62824C}" type="datetimeFigureOut">
              <a:rPr lang="en-CA" smtClean="0"/>
              <a:t>2015-11-20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5477-3653-474B-B1B4-BF4E0AEB22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089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83ED-DA89-44FE-827B-0B405A62824C}" type="datetimeFigureOut">
              <a:rPr lang="en-CA" smtClean="0"/>
              <a:t>2015-11-20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5477-3653-474B-B1B4-BF4E0AEB22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139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83ED-DA89-44FE-827B-0B405A62824C}" type="datetimeFigureOut">
              <a:rPr lang="en-CA" smtClean="0"/>
              <a:t>2015-11-20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5477-3653-474B-B1B4-BF4E0AEB22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1453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83ED-DA89-44FE-827B-0B405A62824C}" type="datetimeFigureOut">
              <a:rPr lang="en-CA" smtClean="0"/>
              <a:t>2015-11-20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5477-3653-474B-B1B4-BF4E0AEB22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509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83ED-DA89-44FE-827B-0B405A62824C}" type="datetimeFigureOut">
              <a:rPr lang="en-CA" smtClean="0"/>
              <a:t>2015-11-20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5477-3653-474B-B1B4-BF4E0AEB22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352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E83ED-DA89-44FE-827B-0B405A62824C}" type="datetimeFigureOut">
              <a:rPr lang="en-CA" smtClean="0"/>
              <a:t>2015-11-20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15477-3653-474B-B1B4-BF4E0AEB22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210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c-cnrc.gc.ca/fra/solutions/collaboration/saar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4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5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el2014.mooc.ca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ownes.ca/presentation/337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wnes.ca/post/63738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ierge.portal.gc.ca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3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</a:t>
            </a:r>
            <a:r>
              <a:rPr lang="en-CA" dirty="0" smtClean="0"/>
              <a:t>and Performance Support Systems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160" y="1426710"/>
            <a:ext cx="5708169" cy="38362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9160" y="5747657"/>
            <a:ext cx="6295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Stephen Downes</a:t>
            </a:r>
          </a:p>
          <a:p>
            <a:r>
              <a:rPr lang="en-CA" dirty="0" smtClean="0"/>
              <a:t>OIF, Carthage Tunisia</a:t>
            </a:r>
          </a:p>
          <a:p>
            <a:r>
              <a:rPr lang="en-CA" dirty="0" smtClean="0"/>
              <a:t>20 Nov 2015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8376558" y="1426710"/>
            <a:ext cx="34344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>
                <a:latin typeface="+mj-lt"/>
              </a:rPr>
              <a:t>Brièvement</a:t>
            </a:r>
            <a:endParaRPr lang="en-CA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1729" y="5785816"/>
            <a:ext cx="7066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www.nrc-cnrc.gc.ca/fra/solutions/collaboration/saar.html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8333014" y="2304251"/>
            <a:ext cx="34779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Programme Systèmes d’aide à l’apprentissage et au </a:t>
            </a: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rendement (SAAR)</a:t>
            </a:r>
            <a:endParaRPr lang="fr-F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830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93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14912" y="404664"/>
            <a:ext cx="9153088" cy="553021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1524000" y="404665"/>
            <a:ext cx="9144000" cy="2592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7" name="Picture 3" descr="C:\Users\Downes\Google Drive\Icons\silver\ag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888" y="441508"/>
            <a:ext cx="15240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wnes\Google Drive\Icons\silver\configur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789" y="444614"/>
            <a:ext cx="15240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ownes\Google Drive\Icons\black\chat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89" y="1470233"/>
            <a:ext cx="188403" cy="22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ownes\Google Drive\Icons\black\agen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284" y="1161741"/>
            <a:ext cx="224408" cy="26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ownes\Google Drive\Icons\black\looku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601" y="788739"/>
            <a:ext cx="183994" cy="22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Downes\Google Drive\Icons\silver\connection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1" y="423086"/>
            <a:ext cx="183103" cy="21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ownes\Google Drive\Icons\silver\worl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433257"/>
            <a:ext cx="168368" cy="20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14912" y="348281"/>
            <a:ext cx="827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2"/>
                </a:solidFill>
              </a:rPr>
              <a:t>LPSS</a:t>
            </a:r>
            <a:endParaRPr lang="en-CA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23592" y="342963"/>
            <a:ext cx="827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2"/>
                </a:solidFill>
              </a:rPr>
              <a:t>Today</a:t>
            </a:r>
            <a:endParaRPr lang="en-CA" dirty="0">
              <a:solidFill>
                <a:schemeClr val="bg2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7E03-2B78-4D8B-9E6E-775CA27D84C3}" type="datetime1">
              <a:rPr lang="en-CA" smtClean="0"/>
              <a:t>2015-11-20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Stephen Downes - LPSS - Protected B</a:t>
            </a:r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437C-95AC-4E4A-B844-D816CC3BCD33}" type="slidenum">
              <a:rPr lang="en-CA" smtClean="0"/>
              <a:t>10</a:t>
            </a:fld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2495600" y="1161741"/>
            <a:ext cx="7200800" cy="460031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TextBox 22"/>
          <p:cNvSpPr txBox="1"/>
          <p:nvPr/>
        </p:nvSpPr>
        <p:spPr>
          <a:xfrm>
            <a:off x="2821844" y="1306276"/>
            <a:ext cx="6442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CC9900"/>
                </a:solidFill>
              </a:rPr>
              <a:t>Learn While Connected to a Learning Community</a:t>
            </a:r>
            <a:endParaRPr lang="en-CA" sz="2400" b="1" dirty="0">
              <a:solidFill>
                <a:srgbClr val="CC99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684" y="1796887"/>
            <a:ext cx="6082829" cy="383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15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93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14912" y="404664"/>
            <a:ext cx="9153088" cy="553021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1524000" y="404665"/>
            <a:ext cx="9144000" cy="2592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7" name="Picture 3" descr="C:\Users\Downes\Google Drive\Icons\silver\ag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888" y="441508"/>
            <a:ext cx="15240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wnes\Google Drive\Icons\silver\configur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789" y="444614"/>
            <a:ext cx="15240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ownes\Google Drive\Icons\black\chat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89" y="1470233"/>
            <a:ext cx="188403" cy="22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ownes\Google Drive\Icons\black\agen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284" y="1161741"/>
            <a:ext cx="224408" cy="26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ownes\Google Drive\Icons\black\looku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601" y="788739"/>
            <a:ext cx="183994" cy="22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Downes\Google Drive\Icons\silver\connection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1" y="423086"/>
            <a:ext cx="183103" cy="21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ownes\Google Drive\Icons\silver\worl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433257"/>
            <a:ext cx="168368" cy="20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14912" y="348281"/>
            <a:ext cx="827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2"/>
                </a:solidFill>
              </a:rPr>
              <a:t>LPSS</a:t>
            </a:r>
            <a:endParaRPr lang="en-CA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23592" y="342963"/>
            <a:ext cx="827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2"/>
                </a:solidFill>
              </a:rPr>
              <a:t>Today</a:t>
            </a:r>
            <a:endParaRPr lang="en-CA" dirty="0">
              <a:solidFill>
                <a:schemeClr val="bg2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F5C9-72EF-4A42-BF64-37EAFDE9366B}" type="datetime1">
              <a:rPr lang="en-CA" smtClean="0"/>
              <a:t>2015-11-20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Stephen Downes - LPSS - Protected B</a:t>
            </a:r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437C-95AC-4E4A-B844-D816CC3BCD33}" type="slidenum">
              <a:rPr lang="en-CA" smtClean="0"/>
              <a:t>11</a:t>
            </a:fld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2495600" y="1161741"/>
            <a:ext cx="7200800" cy="460031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TextBox 22"/>
          <p:cNvSpPr txBox="1"/>
          <p:nvPr/>
        </p:nvSpPr>
        <p:spPr>
          <a:xfrm>
            <a:off x="2821844" y="1306276"/>
            <a:ext cx="6442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CC9900"/>
                </a:solidFill>
              </a:rPr>
              <a:t>Use LPSs in both Learning and Workplace Environments</a:t>
            </a:r>
            <a:endParaRPr lang="en-CA" sz="2400" b="1" dirty="0">
              <a:solidFill>
                <a:srgbClr val="CC99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9" y="2137272"/>
            <a:ext cx="6552109" cy="349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48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Analytics and Big Data</a:t>
            </a:r>
            <a:endParaRPr lang="en-C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264228" y="2474459"/>
          <a:ext cx="8128000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64029" y="2490409"/>
          <a:ext cx="1338943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8943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Facebook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Twitter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EdX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Coursera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YouTube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Blackboard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Email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etc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029" y="1860445"/>
            <a:ext cx="248330" cy="5024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029" y="1857496"/>
            <a:ext cx="248330" cy="5024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886" y="1857496"/>
            <a:ext cx="248330" cy="5024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78" y="1857495"/>
            <a:ext cx="248330" cy="5024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665" y="1857495"/>
            <a:ext cx="248330" cy="5024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467" y="1857495"/>
            <a:ext cx="248330" cy="5024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106" y="1857495"/>
            <a:ext cx="248330" cy="5024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876" y="1857495"/>
            <a:ext cx="248330" cy="5024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658" y="1857495"/>
            <a:ext cx="248330" cy="5024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918" y="1857495"/>
            <a:ext cx="248330" cy="50243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259106" y="3213847"/>
            <a:ext cx="8068235" cy="40341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4669331" y="2526737"/>
            <a:ext cx="806823" cy="2892428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4948578" y="5521500"/>
            <a:ext cx="3237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err="1" smtClean="0">
                <a:solidFill>
                  <a:schemeClr val="accent6">
                    <a:lumMod val="75000"/>
                  </a:schemeClr>
                </a:solidFill>
              </a:rPr>
              <a:t>profond</a:t>
            </a:r>
            <a:endParaRPr lang="en-C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08776" y="359070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err="1" smtClean="0">
                <a:solidFill>
                  <a:schemeClr val="accent2"/>
                </a:solidFill>
              </a:rPr>
              <a:t>peu</a:t>
            </a:r>
            <a:r>
              <a:rPr lang="en-CA" sz="3200" b="1" dirty="0" smtClean="0">
                <a:solidFill>
                  <a:schemeClr val="accent2"/>
                </a:solidFill>
              </a:rPr>
              <a:t> </a:t>
            </a:r>
            <a:r>
              <a:rPr lang="en-CA" sz="3200" b="1" dirty="0" err="1">
                <a:solidFill>
                  <a:schemeClr val="accent2"/>
                </a:solidFill>
              </a:rPr>
              <a:t>profond</a:t>
            </a:r>
            <a:endParaRPr lang="en-CA" b="1" dirty="0">
              <a:solidFill>
                <a:schemeClr val="accent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45665" y="5646360"/>
            <a:ext cx="2415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Tells us about the person</a:t>
            </a:r>
            <a:endParaRPr lang="en-CA" dirty="0"/>
          </a:p>
        </p:txBody>
      </p:sp>
      <p:sp>
        <p:nvSpPr>
          <p:cNvPr id="23" name="TextBox 22"/>
          <p:cNvSpPr txBox="1"/>
          <p:nvPr/>
        </p:nvSpPr>
        <p:spPr>
          <a:xfrm>
            <a:off x="10676965" y="4329953"/>
            <a:ext cx="1156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Tells us about the platform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7383128" y="18693"/>
            <a:ext cx="253957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dirty="0"/>
          </a:p>
          <a:p>
            <a:r>
              <a:rPr lang="en-CA" sz="4000" dirty="0" err="1">
                <a:solidFill>
                  <a:schemeClr val="accent1">
                    <a:lumMod val="75000"/>
                  </a:schemeClr>
                </a:solidFill>
              </a:rPr>
              <a:t>Analytique</a:t>
            </a:r>
            <a:endParaRPr lang="en-CA" sz="40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38768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OIF – MOOC-REL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1690689"/>
            <a:ext cx="7645580" cy="39576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52650" y="5936734"/>
            <a:ext cx="2522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3"/>
              </a:rPr>
              <a:t>http://rel2014.mooc.ca/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0554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ALECSO – Capacity Building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5602" name="Picture 2" descr="https://farm4.staticflickr.com/3740/13420886794_02c91f6da7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6" y="1575276"/>
            <a:ext cx="673417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8863" y="3470751"/>
            <a:ext cx="2955925" cy="22696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52650" y="6176963"/>
            <a:ext cx="4136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4"/>
              </a:rPr>
              <a:t>http://www.downes.ca/presentation/337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1775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PCO Badges for Learning</a:t>
            </a:r>
            <a:endParaRPr lang="en-CA" dirty="0"/>
          </a:p>
        </p:txBody>
      </p:sp>
      <p:pic>
        <p:nvPicPr>
          <p:cNvPr id="22530" name="Picture 2" descr="files/images/Badges-napkin-sketch-2013-infographic-websit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1690690"/>
            <a:ext cx="7436085" cy="340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52651" y="5504934"/>
            <a:ext cx="3583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3"/>
              </a:rPr>
              <a:t>http://www.downes.ca/post/63738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5772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Concierge OMS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1468203"/>
            <a:ext cx="7288212" cy="47547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99110" y="6330434"/>
            <a:ext cx="3100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3"/>
              </a:rPr>
              <a:t>https://concierge.portal.gc.ca/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1076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>
                <a:latin typeface="Calibri" panose="020F0502020204030204" pitchFamily="34" charset="0"/>
              </a:rPr>
              <a:t>Expanding LPSS</a:t>
            </a:r>
          </a:p>
        </p:txBody>
      </p:sp>
      <p:sp>
        <p:nvSpPr>
          <p:cNvPr id="5" name="Oval 4"/>
          <p:cNvSpPr/>
          <p:nvPr/>
        </p:nvSpPr>
        <p:spPr>
          <a:xfrm>
            <a:off x="4038600" y="2224079"/>
            <a:ext cx="1828800" cy="1295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sysClr val="windowText" lastClr="000000"/>
                </a:solidFill>
              </a:rPr>
              <a:t>NRC</a:t>
            </a:r>
            <a:endParaRPr lang="en-CA" dirty="0">
              <a:solidFill>
                <a:sysClr val="windowText" lastClr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781800" y="3505200"/>
            <a:ext cx="2133600" cy="1447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chemeClr val="tx1"/>
                </a:solidFill>
              </a:rPr>
              <a:t>Funder</a:t>
            </a: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4419600"/>
            <a:ext cx="1981200" cy="1447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ysClr val="windowText" lastClr="000000"/>
                </a:solidFill>
              </a:rPr>
              <a:t>Partner</a:t>
            </a:r>
            <a:endParaRPr lang="en-CA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0529" y="1323959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$20 Million Investment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NRC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Development Environment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6845" y="5229533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Development Agency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82232" y="5143501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Foundation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UNESCO / 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Corporate Partner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2600" y="1981201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C00000"/>
                </a:solidFill>
              </a:rPr>
              <a:t>$x + $y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1038" y="5651332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C00000"/>
                </a:solidFill>
              </a:rPr>
              <a:t>$x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93277" y="4188768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C00000"/>
                </a:solidFill>
              </a:rPr>
              <a:t>$y</a:t>
            </a:r>
            <a:endParaRPr lang="en-CA" dirty="0">
              <a:solidFill>
                <a:srgbClr val="C00000"/>
              </a:solidFill>
            </a:endParaRPr>
          </a:p>
        </p:txBody>
      </p:sp>
      <p:cxnSp>
        <p:nvCxnSpPr>
          <p:cNvPr id="19" name="Straight Connector 18"/>
          <p:cNvCxnSpPr>
            <a:stCxn id="5" idx="4"/>
            <a:endCxn id="7" idx="0"/>
          </p:cNvCxnSpPr>
          <p:nvPr/>
        </p:nvCxnSpPr>
        <p:spPr>
          <a:xfrm flipH="1">
            <a:off x="4572000" y="3519480"/>
            <a:ext cx="381000" cy="900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6" idx="1"/>
          </p:cNvCxnSpPr>
          <p:nvPr/>
        </p:nvCxnSpPr>
        <p:spPr>
          <a:xfrm>
            <a:off x="5895774" y="2947745"/>
            <a:ext cx="1198485" cy="7694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7" idx="6"/>
            <a:endCxn id="6" idx="3"/>
          </p:cNvCxnSpPr>
          <p:nvPr/>
        </p:nvCxnSpPr>
        <p:spPr>
          <a:xfrm flipV="1">
            <a:off x="5562600" y="4740976"/>
            <a:ext cx="1531658" cy="402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513872" y="2212032"/>
            <a:ext cx="1791929" cy="1120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266471" y="189506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Project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89833" y="310291"/>
            <a:ext cx="38507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smtClean="0">
                <a:solidFill>
                  <a:schemeClr val="accent1">
                    <a:lumMod val="75000"/>
                  </a:schemeClr>
                </a:solidFill>
              </a:rPr>
              <a:t>Nouveaux </a:t>
            </a:r>
            <a:r>
              <a:rPr lang="fr-FR" sz="4000" dirty="0">
                <a:solidFill>
                  <a:schemeClr val="accent1">
                    <a:lumMod val="75000"/>
                  </a:schemeClr>
                </a:solidFill>
              </a:rPr>
              <a:t>projets</a:t>
            </a:r>
            <a:endParaRPr lang="en-CA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94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Possible Projects…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999" y="1600201"/>
            <a:ext cx="7515225" cy="4457699"/>
          </a:xfrm>
        </p:spPr>
        <p:txBody>
          <a:bodyPr>
            <a:normAutofit/>
          </a:bodyPr>
          <a:lstStyle/>
          <a:p>
            <a:r>
              <a:rPr lang="en-CA" sz="3600" dirty="0">
                <a:latin typeface="+mj-lt"/>
              </a:rPr>
              <a:t>OERs, Repositories, Marketplaces</a:t>
            </a:r>
          </a:p>
          <a:p>
            <a:r>
              <a:rPr lang="en-CA" sz="3600" dirty="0" smtClean="0">
                <a:latin typeface="+mj-lt"/>
              </a:rPr>
              <a:t>Badges</a:t>
            </a:r>
            <a:r>
              <a:rPr lang="en-CA" sz="3600" dirty="0">
                <a:latin typeface="+mj-lt"/>
              </a:rPr>
              <a:t>, Credentials, Recognition</a:t>
            </a:r>
          </a:p>
          <a:p>
            <a:r>
              <a:rPr lang="en-CA" sz="3600" dirty="0" smtClean="0">
                <a:latin typeface="+mj-lt"/>
              </a:rPr>
              <a:t>Simulations </a:t>
            </a:r>
            <a:r>
              <a:rPr lang="en-CA" sz="3600" dirty="0">
                <a:latin typeface="+mj-lt"/>
              </a:rPr>
              <a:t>&amp; Workplace Support</a:t>
            </a:r>
          </a:p>
          <a:p>
            <a:r>
              <a:rPr lang="en-CA" sz="3600" dirty="0" smtClean="0">
                <a:latin typeface="+mj-lt"/>
              </a:rPr>
              <a:t>Matching </a:t>
            </a:r>
            <a:r>
              <a:rPr lang="en-CA" sz="3600" dirty="0">
                <a:latin typeface="+mj-lt"/>
              </a:rPr>
              <a:t>People to </a:t>
            </a:r>
            <a:r>
              <a:rPr lang="en-CA" sz="3600" dirty="0" smtClean="0">
                <a:latin typeface="+mj-lt"/>
              </a:rPr>
              <a:t>Opportunities</a:t>
            </a:r>
            <a:endParaRPr lang="en-CA" sz="36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496" y="1400175"/>
            <a:ext cx="2800207" cy="4257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4702628"/>
            <a:ext cx="65749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600" dirty="0" smtClean="0">
                <a:solidFill>
                  <a:schemeClr val="accent4">
                    <a:lumMod val="75000"/>
                  </a:schemeClr>
                </a:solidFill>
              </a:rPr>
              <a:t>http://LPSS.ME</a:t>
            </a:r>
            <a:endParaRPr lang="en-CA" sz="6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4991100"/>
            <a:ext cx="7886700" cy="12366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4000" dirty="0" smtClean="0">
                <a:latin typeface="+mj-lt"/>
              </a:rPr>
              <a:t>Stephen Downes</a:t>
            </a:r>
          </a:p>
          <a:p>
            <a:pPr marL="0" indent="0">
              <a:buNone/>
            </a:pPr>
            <a:r>
              <a:rPr lang="en-CA" sz="4000" dirty="0" smtClean="0">
                <a:latin typeface="+mj-lt"/>
              </a:rPr>
              <a:t>http://www.downes.ca</a:t>
            </a:r>
            <a:endParaRPr lang="en-CA" sz="4000" dirty="0">
              <a:latin typeface="+mj-lt"/>
            </a:endParaRPr>
          </a:p>
        </p:txBody>
      </p:sp>
      <p:pic>
        <p:nvPicPr>
          <p:cNvPr id="1026" name="Picture 2" descr="Embedded image perma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479" y="1741888"/>
            <a:ext cx="4493079" cy="300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bs.twimg.com/media/CUNOG-jUwAA304o.jpg: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397" y="1741888"/>
            <a:ext cx="2318105" cy="412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242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http://LPSS.ME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157" y="1556754"/>
            <a:ext cx="8363630" cy="47032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5392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571500" y="533400"/>
            <a:ext cx="11144250" cy="1209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altLang="en-US" sz="4000" dirty="0" smtClean="0">
                <a:latin typeface="+mj-lt"/>
              </a:rPr>
              <a:t>LPSS is Built Around the Personal Learning Record</a:t>
            </a:r>
            <a:endParaRPr lang="en-CA" altLang="en-US" sz="4000" dirty="0">
              <a:latin typeface="+mj-lt"/>
            </a:endParaRPr>
          </a:p>
        </p:txBody>
      </p:sp>
      <p:pic>
        <p:nvPicPr>
          <p:cNvPr id="6" name="Picture 2" descr="http://www.youthunitedpress.com/wp-content/uploads/2014/01/network-graph-121_14_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591" y="2751000"/>
            <a:ext cx="2765907" cy="205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82827" y="4862173"/>
            <a:ext cx="1134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584353"/>
            <a:ext cx="42232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latin typeface="+mj-lt"/>
              </a:rPr>
              <a:t>This is a </a:t>
            </a:r>
            <a:r>
              <a:rPr lang="en-CA" sz="3200" i="1" dirty="0">
                <a:latin typeface="+mj-lt"/>
              </a:rPr>
              <a:t>new</a:t>
            </a:r>
            <a:r>
              <a:rPr lang="en-CA" sz="3200" dirty="0">
                <a:latin typeface="+mj-lt"/>
              </a:rPr>
              <a:t> type of data – we call it the </a:t>
            </a:r>
            <a:r>
              <a:rPr lang="en-CA" sz="3200" i="1" dirty="0">
                <a:latin typeface="+mj-lt"/>
              </a:rPr>
              <a:t>personal graph</a:t>
            </a:r>
            <a:r>
              <a:rPr lang="en-CA" sz="3200" dirty="0">
                <a:latin typeface="+mj-lt"/>
              </a:rPr>
              <a:t>.</a:t>
            </a:r>
          </a:p>
          <a:p>
            <a:endParaRPr lang="en-CA" sz="32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51963" y="4862173"/>
            <a:ext cx="4916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>
                <a:latin typeface="+mj-lt"/>
              </a:rPr>
              <a:t>Each person has their own </a:t>
            </a:r>
            <a:r>
              <a:rPr lang="en-CA" sz="3200" i="1" dirty="0">
                <a:latin typeface="+mj-lt"/>
              </a:rPr>
              <a:t>private</a:t>
            </a:r>
            <a:r>
              <a:rPr lang="en-CA" sz="3200" dirty="0">
                <a:latin typeface="+mj-lt"/>
              </a:rPr>
              <a:t> personal graph.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0" y="131188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2800" dirty="0" smtClean="0">
                <a:solidFill>
                  <a:schemeClr val="accent1">
                    <a:lumMod val="75000"/>
                  </a:schemeClr>
                </a:solidFill>
              </a:rPr>
              <a:t>fiche </a:t>
            </a:r>
            <a:r>
              <a:rPr lang="en-CA" sz="2800" dirty="0" err="1" smtClean="0">
                <a:solidFill>
                  <a:schemeClr val="accent1">
                    <a:lumMod val="75000"/>
                  </a:schemeClr>
                </a:solidFill>
              </a:rPr>
              <a:t>d'apprentissage</a:t>
            </a:r>
            <a:r>
              <a:rPr lang="en-CA" sz="2800" dirty="0" smtClean="0">
                <a:solidFill>
                  <a:schemeClr val="accent1">
                    <a:lumMod val="75000"/>
                  </a:schemeClr>
                </a:solidFill>
              </a:rPr>
              <a:t> personnel</a:t>
            </a:r>
            <a:endParaRPr lang="en-CA" sz="28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Personal </a:t>
            </a:r>
            <a:r>
              <a:rPr lang="en-CA" dirty="0"/>
              <a:t>L</a:t>
            </a:r>
            <a:r>
              <a:rPr lang="en-CA" dirty="0" smtClean="0"/>
              <a:t>earning Record</a:t>
            </a:r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4787900" y="4533900"/>
            <a:ext cx="3009900" cy="1371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664878" y="3549651"/>
            <a:ext cx="1562100" cy="1231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0"/>
          </p:cNvCxnSpPr>
          <p:nvPr/>
        </p:nvCxnSpPr>
        <p:spPr>
          <a:xfrm flipH="1" flipV="1">
            <a:off x="5930900" y="2540000"/>
            <a:ext cx="361950" cy="1993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228156" y="4268003"/>
            <a:ext cx="353745" cy="430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13878" y="2905341"/>
            <a:ext cx="330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rgbClr val="C00000"/>
                </a:solidFill>
              </a:rPr>
              <a:t>Activity Record - LRS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27500" y="1816101"/>
            <a:ext cx="4000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accent5">
                    <a:lumMod val="75000"/>
                  </a:schemeClr>
                </a:solidFill>
              </a:rPr>
              <a:t>Portfolio, artifacts and evidence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08800" y="2698056"/>
            <a:ext cx="317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accent6">
                    <a:lumMod val="75000"/>
                  </a:schemeClr>
                </a:solidFill>
              </a:rPr>
              <a:t>Badges, certificates, credentials, competencies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581900" y="1491786"/>
            <a:ext cx="1333500" cy="464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169400" y="1168620"/>
            <a:ext cx="149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OERs</a:t>
            </a:r>
            <a:endParaRPr lang="en-CA" dirty="0"/>
          </a:p>
        </p:txBody>
      </p:sp>
      <p:sp>
        <p:nvSpPr>
          <p:cNvPr id="19" name="TextBox 18"/>
          <p:cNvSpPr txBox="1"/>
          <p:nvPr/>
        </p:nvSpPr>
        <p:spPr>
          <a:xfrm>
            <a:off x="8300378" y="5578819"/>
            <a:ext cx="1783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PLR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8763000" y="695715"/>
            <a:ext cx="149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chemeClr val="accent1">
                    <a:lumMod val="75000"/>
                  </a:schemeClr>
                </a:solidFill>
              </a:rPr>
              <a:t>RELs</a:t>
            </a:r>
            <a:endParaRPr lang="en-C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7309" y="3984861"/>
            <a:ext cx="5015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The PLR contains all a person’s learning records, including:</a:t>
            </a:r>
          </a:p>
          <a:p>
            <a:pPr marL="285750" indent="-285750">
              <a:buFontTx/>
              <a:buChar char="-"/>
            </a:pPr>
            <a:r>
              <a:rPr lang="en-CA" sz="2400" dirty="0"/>
              <a:t>certificates, badges and credentials</a:t>
            </a:r>
          </a:p>
          <a:p>
            <a:pPr marL="285750" indent="-285750">
              <a:buFontTx/>
              <a:buChar char="-"/>
            </a:pPr>
            <a:r>
              <a:rPr lang="en-CA" sz="2400" dirty="0"/>
              <a:t>activity records, test results, scores</a:t>
            </a:r>
          </a:p>
          <a:p>
            <a:pPr marL="285750" indent="-285750">
              <a:buFontTx/>
              <a:buChar char="-"/>
            </a:pPr>
            <a:r>
              <a:rPr lang="en-CA" sz="2400" dirty="0"/>
              <a:t>Assignments, papers, drawings, things they create</a:t>
            </a:r>
          </a:p>
        </p:txBody>
      </p:sp>
      <p:pic>
        <p:nvPicPr>
          <p:cNvPr id="16" name="Picture 2" descr="http://www.youthunitedpress.com/wp-content/uploads/2014/01/network-graph-121_14_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729" y="4648932"/>
            <a:ext cx="1615942" cy="119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92100" y="131401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3200" dirty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en-CA" sz="3200" dirty="0" smtClean="0">
                <a:solidFill>
                  <a:schemeClr val="accent1">
                    <a:lumMod val="75000"/>
                  </a:schemeClr>
                </a:solidFill>
              </a:rPr>
              <a:t>iche </a:t>
            </a:r>
            <a:r>
              <a:rPr lang="en-CA" sz="3200" dirty="0" err="1" smtClean="0">
                <a:solidFill>
                  <a:schemeClr val="accent1">
                    <a:lumMod val="75000"/>
                  </a:schemeClr>
                </a:solidFill>
              </a:rPr>
              <a:t>d'apprentissage</a:t>
            </a:r>
            <a:r>
              <a:rPr lang="en-CA" sz="3200" dirty="0" smtClean="0">
                <a:solidFill>
                  <a:schemeClr val="accent1">
                    <a:lumMod val="75000"/>
                  </a:schemeClr>
                </a:solidFill>
              </a:rPr>
              <a:t> personnel</a:t>
            </a:r>
            <a:endParaRPr lang="en-CA" sz="32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68489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00049" y="546626"/>
            <a:ext cx="108870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altLang="en-US" sz="4000" dirty="0">
                <a:latin typeface="+mj-lt"/>
              </a:rPr>
              <a:t>LPSS </a:t>
            </a:r>
            <a:r>
              <a:rPr lang="en-CA" altLang="en-US" sz="4000" dirty="0" smtClean="0">
                <a:latin typeface="+mj-lt"/>
              </a:rPr>
              <a:t>infrastructure</a:t>
            </a:r>
            <a:endParaRPr lang="en-CA" altLang="en-US" sz="4000" dirty="0">
              <a:latin typeface="+mj-lt"/>
            </a:endParaRPr>
          </a:p>
        </p:txBody>
      </p:sp>
      <p:pic>
        <p:nvPicPr>
          <p:cNvPr id="10" name="Picture 2" descr="http://www.youthunitedpress.com/wp-content/uploads/2014/01/network-graph-121_14_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2" y="3218434"/>
            <a:ext cx="1104735" cy="81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00399" y="40373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4450" y="4382489"/>
            <a:ext cx="328747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Personal 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Pictures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Movies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7810" y="1725688"/>
            <a:ext cx="4018030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        </a:t>
            </a:r>
            <a:r>
              <a:rPr lang="en-CA" sz="3200" dirty="0" smtClean="0"/>
              <a:t>Creations Go </a:t>
            </a:r>
            <a:r>
              <a:rPr lang="en-CA" sz="3200" dirty="0"/>
              <a:t>Out</a:t>
            </a:r>
          </a:p>
          <a:p>
            <a:endParaRPr lang="en-CA" sz="1050" dirty="0"/>
          </a:p>
          <a:p>
            <a:r>
              <a:rPr lang="en-CA" sz="3200" dirty="0" smtClean="0"/>
              <a:t>Resources Come </a:t>
            </a:r>
            <a:r>
              <a:rPr lang="en-CA" sz="3200" dirty="0"/>
              <a:t>In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68486" y="1955003"/>
            <a:ext cx="3981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Learning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I read and watch stuff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I play with toys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I make stuff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79442" y="4602640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Learning Analytics Services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079776" y="2773264"/>
            <a:ext cx="1224136" cy="5539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56472" y="2406874"/>
            <a:ext cx="12241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Things, Properties, Relations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863752" y="3461902"/>
            <a:ext cx="792088" cy="797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03031" y="3627876"/>
            <a:ext cx="1548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Big stuff goes here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672066" y="3860408"/>
            <a:ext cx="1022259" cy="698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13694" y="4032874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Questions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6480657" y="4171372"/>
            <a:ext cx="1055505" cy="7265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17981" y="4563919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Answers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079776" y="3904874"/>
            <a:ext cx="1224136" cy="6590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938374" y="2726115"/>
            <a:ext cx="0" cy="385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043098" y="2564905"/>
            <a:ext cx="1372900" cy="995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4545499" y="2305678"/>
            <a:ext cx="1262471" cy="3587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176465" y="2773265"/>
            <a:ext cx="1037231" cy="3386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545496" y="3461900"/>
            <a:ext cx="631236" cy="3044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571125" y="296087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Things I did</a:t>
            </a:r>
          </a:p>
          <a:p>
            <a:r>
              <a:rPr lang="en-CA" sz="1400" dirty="0"/>
              <a:t>Stuff I make</a:t>
            </a:r>
          </a:p>
        </p:txBody>
      </p:sp>
      <p:sp>
        <p:nvSpPr>
          <p:cNvPr id="2" name="Rectangle 1"/>
          <p:cNvSpPr/>
          <p:nvPr/>
        </p:nvSpPr>
        <p:spPr>
          <a:xfrm>
            <a:off x="635925" y="2853975"/>
            <a:ext cx="2964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Resource Repository Network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4482" y="1864631"/>
            <a:ext cx="149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chemeClr val="accent1">
                    <a:lumMod val="75000"/>
                  </a:schemeClr>
                </a:solidFill>
              </a:rPr>
              <a:t>RELs</a:t>
            </a:r>
            <a:endParaRPr lang="en-C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2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/>
          <p:cNvSpPr/>
          <p:nvPr/>
        </p:nvSpPr>
        <p:spPr>
          <a:xfrm>
            <a:off x="4813300" y="2827313"/>
            <a:ext cx="1689100" cy="2549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Rectangle 50"/>
          <p:cNvSpPr/>
          <p:nvPr/>
        </p:nvSpPr>
        <p:spPr>
          <a:xfrm>
            <a:off x="8172452" y="1832113"/>
            <a:ext cx="2238375" cy="4186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Rectangle 49"/>
          <p:cNvSpPr/>
          <p:nvPr/>
        </p:nvSpPr>
        <p:spPr>
          <a:xfrm>
            <a:off x="1854598" y="1758951"/>
            <a:ext cx="2051447" cy="48056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Rectangle 48"/>
          <p:cNvSpPr/>
          <p:nvPr/>
        </p:nvSpPr>
        <p:spPr>
          <a:xfrm>
            <a:off x="4673997" y="1690689"/>
            <a:ext cx="1714500" cy="9144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Resource Repository Network</a:t>
            </a:r>
            <a:endParaRPr lang="en-CA" dirty="0"/>
          </a:p>
        </p:txBody>
      </p:sp>
      <p:cxnSp>
        <p:nvCxnSpPr>
          <p:cNvPr id="5" name="Elbow Connector 4"/>
          <p:cNvCxnSpPr/>
          <p:nvPr/>
        </p:nvCxnSpPr>
        <p:spPr>
          <a:xfrm>
            <a:off x="3352800" y="2476500"/>
            <a:ext cx="1435100" cy="9525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>
            <a:off x="3454400" y="3340100"/>
            <a:ext cx="1270000" cy="3683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flipV="1">
            <a:off x="3352800" y="3911600"/>
            <a:ext cx="1346200" cy="279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flipV="1">
            <a:off x="3352800" y="4229100"/>
            <a:ext cx="1435100" cy="4699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flipV="1">
            <a:off x="3352800" y="4508500"/>
            <a:ext cx="1435100" cy="8255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flipV="1">
            <a:off x="3352800" y="5422900"/>
            <a:ext cx="1346200" cy="5080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flipV="1">
            <a:off x="6502400" y="2324100"/>
            <a:ext cx="1435100" cy="11049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>
            <a:off x="6540500" y="3708400"/>
            <a:ext cx="1231900" cy="2032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flipV="1">
            <a:off x="6502400" y="3048000"/>
            <a:ext cx="1435100" cy="8636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>
            <a:off x="6540500" y="4102100"/>
            <a:ext cx="1397000" cy="5969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>
            <a:off x="6540500" y="4419600"/>
            <a:ext cx="1397000" cy="10033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62150" y="2144286"/>
            <a:ext cx="21272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Email</a:t>
            </a:r>
          </a:p>
          <a:p>
            <a:r>
              <a:rPr lang="en-CA" sz="2000" dirty="0"/>
              <a:t>RSS</a:t>
            </a:r>
          </a:p>
          <a:p>
            <a:r>
              <a:rPr lang="en-CA" sz="2000" dirty="0"/>
              <a:t>OAI</a:t>
            </a:r>
          </a:p>
          <a:p>
            <a:r>
              <a:rPr lang="en-CA" sz="2000" dirty="0" err="1"/>
              <a:t>Sharepoint</a:t>
            </a:r>
            <a:endParaRPr lang="en-CA" sz="2000" dirty="0"/>
          </a:p>
          <a:p>
            <a:r>
              <a:rPr lang="en-CA" sz="2000" dirty="0"/>
              <a:t>Facebook</a:t>
            </a:r>
          </a:p>
          <a:p>
            <a:r>
              <a:rPr lang="en-CA" sz="2000" dirty="0"/>
              <a:t>Twitter</a:t>
            </a:r>
          </a:p>
          <a:p>
            <a:r>
              <a:rPr lang="en-CA" sz="2000" dirty="0"/>
              <a:t>Monster</a:t>
            </a:r>
          </a:p>
          <a:p>
            <a:r>
              <a:rPr lang="en-CA" sz="2000" dirty="0"/>
              <a:t>Government</a:t>
            </a:r>
          </a:p>
          <a:p>
            <a:r>
              <a:rPr lang="en-CA" sz="2000" dirty="0"/>
              <a:t>Repositories</a:t>
            </a:r>
          </a:p>
          <a:p>
            <a:r>
              <a:rPr lang="en-CA" sz="2000" dirty="0"/>
              <a:t>Desire2Learn</a:t>
            </a:r>
          </a:p>
          <a:p>
            <a:r>
              <a:rPr lang="en-CA" sz="2000" dirty="0"/>
              <a:t>Coursera</a:t>
            </a:r>
          </a:p>
          <a:p>
            <a:r>
              <a:rPr lang="en-CA" sz="2000" dirty="0"/>
              <a:t>EdX</a:t>
            </a:r>
          </a:p>
          <a:p>
            <a:r>
              <a:rPr lang="en-CA" sz="2000" dirty="0" err="1"/>
              <a:t>etc</a:t>
            </a:r>
            <a:endParaRPr lang="en-CA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5026025" y="3249881"/>
            <a:ext cx="1301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Parsing</a:t>
            </a:r>
          </a:p>
          <a:p>
            <a:r>
              <a:rPr lang="en-CA" sz="2000" dirty="0"/>
              <a:t>Scraping</a:t>
            </a:r>
          </a:p>
          <a:p>
            <a:r>
              <a:rPr lang="en-CA" sz="2000" dirty="0"/>
              <a:t>Analytics</a:t>
            </a:r>
          </a:p>
          <a:p>
            <a:r>
              <a:rPr lang="en-CA" sz="2000" dirty="0" err="1"/>
              <a:t>etc</a:t>
            </a:r>
            <a:endParaRPr lang="en-CA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8277225" y="1837472"/>
            <a:ext cx="1981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Article</a:t>
            </a:r>
          </a:p>
          <a:p>
            <a:r>
              <a:rPr lang="en-CA" sz="2000" dirty="0"/>
              <a:t>Photograph</a:t>
            </a:r>
          </a:p>
          <a:p>
            <a:r>
              <a:rPr lang="en-CA" sz="2000" dirty="0"/>
              <a:t>Video</a:t>
            </a:r>
          </a:p>
          <a:p>
            <a:r>
              <a:rPr lang="en-CA" sz="2000" dirty="0"/>
              <a:t>Person</a:t>
            </a:r>
          </a:p>
          <a:p>
            <a:r>
              <a:rPr lang="en-CA" sz="2000" dirty="0"/>
              <a:t>Author</a:t>
            </a:r>
          </a:p>
          <a:p>
            <a:r>
              <a:rPr lang="en-CA" sz="2000" dirty="0"/>
              <a:t>Publisher</a:t>
            </a:r>
          </a:p>
          <a:p>
            <a:r>
              <a:rPr lang="en-CA" sz="2000" dirty="0"/>
              <a:t>Organization</a:t>
            </a:r>
          </a:p>
          <a:p>
            <a:r>
              <a:rPr lang="en-CA" sz="2000" dirty="0"/>
              <a:t>Job Opportunity</a:t>
            </a:r>
          </a:p>
          <a:p>
            <a:r>
              <a:rPr lang="en-CA" sz="2000" dirty="0"/>
              <a:t>Competency</a:t>
            </a:r>
          </a:p>
          <a:p>
            <a:r>
              <a:rPr lang="en-CA" sz="2000" dirty="0" err="1"/>
              <a:t>Cetrificate</a:t>
            </a:r>
            <a:endParaRPr lang="en-CA" sz="2000" dirty="0"/>
          </a:p>
          <a:p>
            <a:r>
              <a:rPr lang="en-CA" sz="2000" dirty="0"/>
              <a:t>Event</a:t>
            </a:r>
          </a:p>
          <a:p>
            <a:r>
              <a:rPr lang="en-CA" sz="2000" dirty="0"/>
              <a:t>Location / Place</a:t>
            </a:r>
          </a:p>
          <a:p>
            <a:r>
              <a:rPr lang="en-CA" sz="2000" dirty="0"/>
              <a:t>Time / Date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676900" y="4699000"/>
            <a:ext cx="0" cy="1231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958556" y="5972097"/>
            <a:ext cx="1501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Storage</a:t>
            </a:r>
          </a:p>
        </p:txBody>
      </p:sp>
      <p:sp>
        <p:nvSpPr>
          <p:cNvPr id="36" name="Arc 35"/>
          <p:cNvSpPr/>
          <p:nvPr/>
        </p:nvSpPr>
        <p:spPr>
          <a:xfrm>
            <a:off x="6540501" y="4699001"/>
            <a:ext cx="276225" cy="172691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Arc 36"/>
          <p:cNvSpPr/>
          <p:nvPr/>
        </p:nvSpPr>
        <p:spPr>
          <a:xfrm flipH="1" flipV="1">
            <a:off x="6838948" y="4673314"/>
            <a:ext cx="1225552" cy="1726912"/>
          </a:xfrm>
          <a:prstGeom prst="arc">
            <a:avLst>
              <a:gd name="adj1" fmla="val 16200000"/>
              <a:gd name="adj2" fmla="val 2132642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9" name="Straight Arrow Connector 38"/>
          <p:cNvCxnSpPr>
            <a:stCxn id="37" idx="0"/>
          </p:cNvCxnSpPr>
          <p:nvPr/>
        </p:nvCxnSpPr>
        <p:spPr>
          <a:xfrm>
            <a:off x="7451724" y="6400226"/>
            <a:ext cx="6127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36" idx="0"/>
          </p:cNvCxnSpPr>
          <p:nvPr/>
        </p:nvCxnSpPr>
        <p:spPr>
          <a:xfrm>
            <a:off x="6540500" y="4699000"/>
            <a:ext cx="13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356600" y="623771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RELATIONS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9067800" y="5930901"/>
            <a:ext cx="0" cy="379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015706" y="1800363"/>
            <a:ext cx="1979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Personal</a:t>
            </a:r>
          </a:p>
          <a:p>
            <a:r>
              <a:rPr lang="en-CA" sz="2000" dirty="0"/>
              <a:t>Context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549900" y="2616200"/>
            <a:ext cx="0" cy="633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http://www.youthunitedpress.com/wp-content/uploads/2014/01/network-graph-121_14_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79" y="3479800"/>
            <a:ext cx="944042" cy="69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Brace 2"/>
          <p:cNvSpPr/>
          <p:nvPr/>
        </p:nvSpPr>
        <p:spPr>
          <a:xfrm>
            <a:off x="10410827" y="2154306"/>
            <a:ext cx="610959" cy="33824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endParaRPr lang="en-C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44153" y="174109"/>
            <a:ext cx="46465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dirty="0" err="1">
                <a:solidFill>
                  <a:schemeClr val="accent1">
                    <a:lumMod val="75000"/>
                  </a:schemeClr>
                </a:solidFill>
              </a:rPr>
              <a:t>Réseau</a:t>
            </a:r>
            <a:r>
              <a:rPr lang="en-CA" sz="4000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CA" sz="4000" dirty="0" err="1">
                <a:solidFill>
                  <a:schemeClr val="accent1">
                    <a:lumMod val="75000"/>
                  </a:schemeClr>
                </a:solidFill>
              </a:rPr>
              <a:t>ressources</a:t>
            </a:r>
            <a:endParaRPr lang="en-CA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7069" y="4464050"/>
            <a:ext cx="149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chemeClr val="accent1">
                    <a:lumMod val="75000"/>
                  </a:schemeClr>
                </a:solidFill>
              </a:rPr>
              <a:t>RELs</a:t>
            </a:r>
            <a:endParaRPr lang="en-CA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427644" y="4756437"/>
            <a:ext cx="4269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700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LPSS &amp; MOOCs</a:t>
            </a:r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4620985" y="3086100"/>
            <a:ext cx="1992086" cy="15348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910443" y="1812471"/>
            <a:ext cx="1600200" cy="9797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tx1"/>
                </a:solidFill>
              </a:rPr>
              <a:t>MOOC1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7671" y="3956957"/>
            <a:ext cx="1600200" cy="9797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tx1"/>
                </a:solidFill>
              </a:rPr>
              <a:t>MOOC2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1200830"/>
            <a:ext cx="1600200" cy="9797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tx1"/>
                </a:solidFill>
              </a:rPr>
              <a:t>MOOC3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54786" y="3053443"/>
            <a:ext cx="1600200" cy="9797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tx1"/>
                </a:solidFill>
              </a:rPr>
              <a:t>Blogger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22672" y="5230586"/>
            <a:ext cx="1600200" cy="9797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tx1"/>
                </a:solidFill>
              </a:rPr>
              <a:t>Facebook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20985" y="4746214"/>
            <a:ext cx="1541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 smtClean="0"/>
              <a:t>LPSS</a:t>
            </a:r>
            <a:endParaRPr lang="en-CA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10643" y="2792186"/>
            <a:ext cx="1268186" cy="7310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</p:cNvCxnSpPr>
          <p:nvPr/>
        </p:nvCxnSpPr>
        <p:spPr>
          <a:xfrm flipV="1">
            <a:off x="3107871" y="4033158"/>
            <a:ext cx="1513114" cy="4136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5"/>
          </p:cNvCxnSpPr>
          <p:nvPr/>
        </p:nvCxnSpPr>
        <p:spPr>
          <a:xfrm>
            <a:off x="6321337" y="4396206"/>
            <a:ext cx="901335" cy="7347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6"/>
            <a:endCxn id="8" idx="1"/>
          </p:cNvCxnSpPr>
          <p:nvPr/>
        </p:nvCxnSpPr>
        <p:spPr>
          <a:xfrm flipV="1">
            <a:off x="6613071" y="3543301"/>
            <a:ext cx="1741715" cy="3102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047014" y="2233273"/>
            <a:ext cx="566057" cy="8999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http://www.youthunitedpress.com/wp-content/uploads/2014/01/network-graph-121_14_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490" y="3310361"/>
            <a:ext cx="1400995" cy="103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6613071" y="1850724"/>
            <a:ext cx="535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EdX</a:t>
            </a:r>
            <a:endParaRPr lang="en-CA" dirty="0"/>
          </a:p>
        </p:txBody>
      </p:sp>
      <p:sp>
        <p:nvSpPr>
          <p:cNvPr id="27" name="Rectangle 26"/>
          <p:cNvSpPr/>
          <p:nvPr/>
        </p:nvSpPr>
        <p:spPr>
          <a:xfrm>
            <a:off x="2193161" y="2432328"/>
            <a:ext cx="1019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Coursera</a:t>
            </a:r>
            <a:endParaRPr lang="en-CA" dirty="0"/>
          </a:p>
        </p:txBody>
      </p:sp>
      <p:sp>
        <p:nvSpPr>
          <p:cNvPr id="28" name="Rectangle 27"/>
          <p:cNvSpPr/>
          <p:nvPr/>
        </p:nvSpPr>
        <p:spPr>
          <a:xfrm>
            <a:off x="1650985" y="4561548"/>
            <a:ext cx="1228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Blackboard</a:t>
            </a:r>
            <a:endParaRPr lang="en-CA" dirty="0"/>
          </a:p>
        </p:txBody>
      </p:sp>
      <p:sp>
        <p:nvSpPr>
          <p:cNvPr id="29" name="TextBox 28"/>
          <p:cNvSpPr txBox="1"/>
          <p:nvPr/>
        </p:nvSpPr>
        <p:spPr>
          <a:xfrm>
            <a:off x="9826537" y="4033158"/>
            <a:ext cx="149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chemeClr val="accent1">
                    <a:lumMod val="75000"/>
                  </a:schemeClr>
                </a:solidFill>
              </a:rPr>
              <a:t>RELs</a:t>
            </a:r>
            <a:endParaRPr lang="en-C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72004" y="667235"/>
            <a:ext cx="149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chemeClr val="accent1">
                    <a:lumMod val="75000"/>
                  </a:schemeClr>
                </a:solidFill>
              </a:rPr>
              <a:t>RELs</a:t>
            </a:r>
            <a:endParaRPr lang="en-C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43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93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14912" y="404664"/>
            <a:ext cx="9153088" cy="553021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1524000" y="404665"/>
            <a:ext cx="9144000" cy="2592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7" name="Picture 3" descr="C:\Users\Downes\Google Drive\Icons\silver\ag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888" y="441508"/>
            <a:ext cx="15240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wnes\Google Drive\Icons\silver\configur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789" y="444614"/>
            <a:ext cx="15240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ownes\Google Drive\Icons\black\chat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89" y="1470233"/>
            <a:ext cx="188403" cy="22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ownes\Google Drive\Icons\black\agen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284" y="1161741"/>
            <a:ext cx="224408" cy="26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ownes\Google Drive\Icons\black\looku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601" y="788739"/>
            <a:ext cx="183994" cy="22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Downes\Google Drive\Icons\silver\connection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1" y="423086"/>
            <a:ext cx="183103" cy="21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ownes\Google Drive\Icons\silver\worl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433257"/>
            <a:ext cx="168368" cy="20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14912" y="348281"/>
            <a:ext cx="827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2"/>
                </a:solidFill>
              </a:rPr>
              <a:t>LPSS</a:t>
            </a:r>
            <a:endParaRPr lang="en-CA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23592" y="342963"/>
            <a:ext cx="827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2"/>
                </a:solidFill>
              </a:rPr>
              <a:t>Today</a:t>
            </a:r>
            <a:endParaRPr lang="en-CA" dirty="0">
              <a:solidFill>
                <a:schemeClr val="bg2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3CBD-EAFC-4AF6-8CC0-986A1E5CFCB2}" type="datetime1">
              <a:rPr lang="en-CA" smtClean="0"/>
              <a:t>2015-11-20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Stephen Downes - LPSS - Protected B</a:t>
            </a:r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437C-95AC-4E4A-B844-D816CC3BCD33}" type="slidenum">
              <a:rPr lang="en-CA" smtClean="0"/>
              <a:t>8</a:t>
            </a:fld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2495600" y="1161741"/>
            <a:ext cx="7200800" cy="460031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TextBox 22"/>
          <p:cNvSpPr txBox="1"/>
          <p:nvPr/>
        </p:nvSpPr>
        <p:spPr>
          <a:xfrm>
            <a:off x="2821844" y="1306276"/>
            <a:ext cx="6442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CC9900"/>
                </a:solidFill>
              </a:rPr>
              <a:t>Read and Write in the Same Environment</a:t>
            </a:r>
            <a:endParaRPr lang="en-CA" sz="2400" b="1" dirty="0">
              <a:solidFill>
                <a:srgbClr val="CC99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226" y="1916832"/>
            <a:ext cx="6866511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27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93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14912" y="404664"/>
            <a:ext cx="9153088" cy="553021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1524000" y="404665"/>
            <a:ext cx="9144000" cy="2592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7" name="Picture 3" descr="C:\Users\Downes\Google Drive\Icons\silver\ag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888" y="441508"/>
            <a:ext cx="15240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wnes\Google Drive\Icons\silver\configur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789" y="444614"/>
            <a:ext cx="15240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ownes\Google Drive\Icons\black\chat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89" y="1470233"/>
            <a:ext cx="188403" cy="22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ownes\Google Drive\Icons\black\agen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284" y="1161741"/>
            <a:ext cx="224408" cy="26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ownes\Google Drive\Icons\black\looku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601" y="788739"/>
            <a:ext cx="183994" cy="22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Downes\Google Drive\Icons\silver\connection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1" y="423086"/>
            <a:ext cx="183103" cy="21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ownes\Google Drive\Icons\silver\worl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433257"/>
            <a:ext cx="168368" cy="20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14912" y="348281"/>
            <a:ext cx="827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2"/>
                </a:solidFill>
              </a:rPr>
              <a:t>LPSS</a:t>
            </a:r>
            <a:endParaRPr lang="en-CA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23592" y="342963"/>
            <a:ext cx="827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2"/>
                </a:solidFill>
              </a:rPr>
              <a:t>Today</a:t>
            </a:r>
            <a:endParaRPr lang="en-CA" dirty="0">
              <a:solidFill>
                <a:schemeClr val="bg2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44CF-AAF0-4B78-BCD9-0D9E4CD3CA40}" type="datetime1">
              <a:rPr lang="en-CA" smtClean="0"/>
              <a:t>2015-11-20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Stephen Downes - LPSS - Protected B</a:t>
            </a:r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437C-95AC-4E4A-B844-D816CC3BCD33}" type="slidenum">
              <a:rPr lang="en-CA" smtClean="0"/>
              <a:t>9</a:t>
            </a:fld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2495600" y="1161741"/>
            <a:ext cx="7200800" cy="460031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TextBox 22"/>
          <p:cNvSpPr txBox="1"/>
          <p:nvPr/>
        </p:nvSpPr>
        <p:spPr>
          <a:xfrm>
            <a:off x="2821844" y="1306276"/>
            <a:ext cx="6874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CC9900"/>
                </a:solidFill>
              </a:rPr>
              <a:t>Online Access to Learning Resources and Services</a:t>
            </a:r>
            <a:endParaRPr lang="en-CA" sz="2400" b="1" dirty="0">
              <a:solidFill>
                <a:srgbClr val="CC99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384" y="1813833"/>
            <a:ext cx="6282952" cy="384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93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428</Words>
  <Application>Microsoft Office PowerPoint</Application>
  <PresentationFormat>Widescreen</PresentationFormat>
  <Paragraphs>170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Learning and Performance Support Systems</vt:lpstr>
      <vt:lpstr>http://LPSS.ME</vt:lpstr>
      <vt:lpstr>PowerPoint Presentation</vt:lpstr>
      <vt:lpstr>Personal Learning Record</vt:lpstr>
      <vt:lpstr>PowerPoint Presentation</vt:lpstr>
      <vt:lpstr>Resource Repository Network</vt:lpstr>
      <vt:lpstr>LPSS &amp; MOOCs</vt:lpstr>
      <vt:lpstr>PowerPoint Presentation</vt:lpstr>
      <vt:lpstr>PowerPoint Presentation</vt:lpstr>
      <vt:lpstr>PowerPoint Presentation</vt:lpstr>
      <vt:lpstr>PowerPoint Presentation</vt:lpstr>
      <vt:lpstr>Analytics and Big Data</vt:lpstr>
      <vt:lpstr>OIF – MOOC-REL</vt:lpstr>
      <vt:lpstr>ALECSO – Capacity Building</vt:lpstr>
      <vt:lpstr>PCO Badges for Learning</vt:lpstr>
      <vt:lpstr>Concierge OMS</vt:lpstr>
      <vt:lpstr>Expanding LPSS</vt:lpstr>
      <vt:lpstr>Possible Projects…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Learning in the Workplace</dc:title>
  <dc:creator>Stephen Downes</dc:creator>
  <cp:lastModifiedBy>Stephen Downes</cp:lastModifiedBy>
  <cp:revision>36</cp:revision>
  <dcterms:created xsi:type="dcterms:W3CDTF">2015-09-06T17:27:05Z</dcterms:created>
  <dcterms:modified xsi:type="dcterms:W3CDTF">2015-11-20T09:32:11Z</dcterms:modified>
</cp:coreProperties>
</file>